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8" r:id="rId5"/>
    <p:sldId id="269" r:id="rId6"/>
    <p:sldId id="271" r:id="rId7"/>
    <p:sldId id="274" r:id="rId8"/>
    <p:sldId id="275" r:id="rId9"/>
    <p:sldId id="276" r:id="rId10"/>
    <p:sldId id="277" r:id="rId11"/>
    <p:sldId id="278" r:id="rId12"/>
    <p:sldId id="281" r:id="rId13"/>
    <p:sldId id="27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7" name="6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3592" y="-24"/>
            <a:ext cx="3960440" cy="3047404"/>
          </a:xfrm>
          <a:prstGeom prst="rect">
            <a:avLst/>
          </a:prstGeom>
          <a:noFill/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9" name="8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10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500306"/>
            <a:ext cx="8229600" cy="3625857"/>
          </a:xfr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7" name="6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1285868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019800" cy="5483245"/>
          </a:xfr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7" name="6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8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642918"/>
            <a:ext cx="2057400" cy="5483245"/>
          </a:xfrm>
        </p:spPr>
        <p:txBody>
          <a:bodyPr vert="eaVert"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7" name="6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7" name="6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57372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6" name="5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4038600" cy="3840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038600" cy="3840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8" name="7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891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28867"/>
            <a:ext cx="4040188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7891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28867"/>
            <a:ext cx="4041775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11" name="10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785934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7" name="6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5" name="4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10001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8" name="7 Imagen" descr="Encabezado Artículo Revista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5" y="-24"/>
            <a:ext cx="2275957" cy="1751260"/>
          </a:xfrm>
          <a:prstGeom prst="rect">
            <a:avLst/>
          </a:prstGeom>
          <a:noFill/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4381-C200-46C6-B84F-02EE990B3099}" type="datetimeFigureOut">
              <a:rPr lang="es-CL" smtClean="0"/>
              <a:pPr/>
              <a:t>30-03-15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14D7A-C6B3-4073-9A82-24347040880B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8" name="Picture 2" descr="http://www.cetuchile.cl/images/stories/header14_03.png"/>
          <p:cNvPicPr>
            <a:picLocks noChangeAspect="1" noChangeArrowheads="1"/>
          </p:cNvPicPr>
          <p:nvPr userDrawn="1"/>
        </p:nvPicPr>
        <p:blipFill>
          <a:blip r:embed="rId14" cstate="print"/>
          <a:srcRect l="63266" t="25139" r="23503" b="16001"/>
          <a:stretch>
            <a:fillRect/>
          </a:stretch>
        </p:blipFill>
        <p:spPr bwMode="auto">
          <a:xfrm>
            <a:off x="0" y="6215082"/>
            <a:ext cx="9144000" cy="64291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 userDrawn="1"/>
        </p:nvSpPr>
        <p:spPr>
          <a:xfrm>
            <a:off x="0" y="635569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chemeClr val="bg1"/>
                </a:solidFill>
              </a:rPr>
              <a:t>Centro de Estudios Tributarios – Universidad de Chile </a:t>
            </a:r>
            <a:br>
              <a:rPr lang="es-ES" sz="1100" b="1" dirty="0" smtClean="0">
                <a:solidFill>
                  <a:schemeClr val="bg1"/>
                </a:solidFill>
              </a:rPr>
            </a:br>
            <a:r>
              <a:rPr lang="es-ES" sz="1100" b="1" dirty="0" smtClean="0">
                <a:solidFill>
                  <a:schemeClr val="bg1"/>
                </a:solidFill>
              </a:rPr>
              <a:t>Diagonal Paraguay # 257, Piso 21, Oficina 2104 - Teléfono (56-2) 2978 3758 - Santiago, Chile</a:t>
            </a:r>
            <a:endParaRPr lang="es-ES" sz="11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>DELITOS TRIBUTARIOS: </a:t>
            </a:r>
            <a:br>
              <a:rPr lang="es-ES" sz="4000" b="1" dirty="0" smtClean="0"/>
            </a:br>
            <a:r>
              <a:rPr lang="es-ES" sz="4000" b="1" dirty="0" smtClean="0"/>
              <a:t>CASOS  ACTUALES Y PROPUESTAS DE REFORMAS</a:t>
            </a:r>
            <a:br>
              <a:rPr lang="es-ES" sz="4000" b="1" dirty="0" smtClean="0"/>
            </a:br>
            <a:endParaRPr lang="es-E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2088232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Gonzalo Polanco Z. </a:t>
            </a:r>
          </a:p>
          <a:p>
            <a:r>
              <a:rPr lang="es-ES" sz="2800" b="1" dirty="0" smtClean="0"/>
              <a:t>Abogado</a:t>
            </a:r>
          </a:p>
          <a:p>
            <a:r>
              <a:rPr lang="es-ES" sz="2800" b="1" dirty="0" smtClean="0"/>
              <a:t>Director Ejecutivo Centro de Estudios Tributarios  Universidad de Chile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DELITOS INVESTIGADOS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628801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4º (…) El que, simulando una operación tributaria o mediante cualquiera otra maniobra fraudulenta, obtuviere devoluciones de impuesto que no le correspondan, será sancionado con la pena de </a:t>
            </a:r>
            <a:r>
              <a:rPr lang="es-ES_tradnl" sz="2400" b="1" dirty="0" smtClean="0"/>
              <a:t>presidio menor en su grado máximo a presidio mayor en su grado medio</a:t>
            </a:r>
            <a:r>
              <a:rPr lang="es-ES_tradnl" sz="2400" dirty="0" smtClean="0"/>
              <a:t> y con multa del cien por ciento al cuatrocientos por ciento de lo defraudado (3 años y un día a 15 años)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Y el homicidio simple tiene una pena de </a:t>
            </a:r>
            <a:r>
              <a:rPr lang="es-CL" sz="2400" dirty="0" smtClean="0"/>
              <a:t>presidio mayor en su grado medio, es decir, de 10 años y un día a 15 años </a:t>
            </a:r>
            <a:r>
              <a:rPr lang="es-ES_tradnl" sz="2400" dirty="0" smtClean="0"/>
              <a:t> (Art. 391 CP) 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DELITOS INVESTIGADOS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26876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4º…</a:t>
            </a:r>
          </a:p>
          <a:p>
            <a:endParaRPr lang="es-ES_tradnl" sz="2400" dirty="0" smtClean="0"/>
          </a:p>
          <a:p>
            <a:r>
              <a:rPr lang="es-ES" sz="2400" dirty="0" smtClean="0"/>
              <a:t>El que maliciosamente confeccione, venda o facilite, a cualquier título, guías de despacho, facturas, notas de débito, notas de crédito o boletas, falsas, con o sin timbre del Servicio, con el objeto de cometer o posibilitar la comisión de los delitos descritos en este número, será sancionado con la pena de presidio menor en sus grados medio a máximo y con una multa de hasta 40 unidades tributarias anuales</a:t>
            </a:r>
            <a:r>
              <a:rPr lang="es-ES_tradnl" sz="2400" dirty="0" smtClean="0"/>
              <a:t>  (541 días a 5 años)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576064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¿SON MUY BAJAS LAS PENAS?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3568" y="1268760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Tal vez el problema es que dichas penas no se traducen en cumplimiento efectivos, sino que por una remisión condicional: 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¿Qué es eso?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Consiste en la sustitución del cumplimiento de la pena privativa de libertad por la discreta observación y asistencia del condenado ante la autoridad administrativa durante cierto tiempo.  Está sujeta a las condiciones de residencia en un lugar determinado; sujeción al control de Gendarmería; ejercicio de una profesión, oficio, empleo, es decir, de un medio de subsistencia (Ley 18.216)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PROPUESTAS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268760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1º </a:t>
            </a:r>
            <a:r>
              <a:rPr lang="es-ES" sz="2400" dirty="0"/>
              <a:t>NO rendirse a la tentación de subir las penas de manera aislada y por razones emocionales. </a:t>
            </a:r>
          </a:p>
          <a:p>
            <a:endParaRPr lang="es-ES" sz="2400" dirty="0"/>
          </a:p>
          <a:p>
            <a:r>
              <a:rPr lang="es-ES" sz="2400" dirty="0" smtClean="0"/>
              <a:t>2º </a:t>
            </a:r>
            <a:r>
              <a:rPr lang="es-ES" sz="2400" dirty="0"/>
              <a:t>Sí a una revisión integral del catálogo de sanciones de nuestra legislación. </a:t>
            </a:r>
          </a:p>
          <a:p>
            <a:endParaRPr lang="es-ES" sz="2400" dirty="0" smtClean="0"/>
          </a:p>
          <a:p>
            <a:r>
              <a:rPr lang="es-ES" sz="2400" dirty="0" smtClean="0"/>
              <a:t>3</a:t>
            </a:r>
            <a:r>
              <a:rPr lang="es-ES" sz="2400" dirty="0" smtClean="0"/>
              <a:t>º </a:t>
            </a:r>
            <a:r>
              <a:rPr lang="es-ES" sz="2400" dirty="0" smtClean="0"/>
              <a:t>Aumentar la eficacia de la labor </a:t>
            </a:r>
            <a:r>
              <a:rPr lang="es-ES" sz="2400" dirty="0" smtClean="0"/>
              <a:t>del </a:t>
            </a:r>
            <a:r>
              <a:rPr lang="es-ES" sz="2400" dirty="0" smtClean="0"/>
              <a:t>SII </a:t>
            </a:r>
            <a:r>
              <a:rPr lang="es-ES" sz="2400" dirty="0" smtClean="0"/>
              <a:t>para fiscalizar y </a:t>
            </a:r>
            <a:r>
              <a:rPr lang="es-ES" sz="2400" dirty="0" smtClean="0"/>
              <a:t>del Ministerio Público para detectar, investigar, perseguir y lograr sanción de estas conductas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 smtClean="0"/>
              <a:t>4º Capacitar a tribunales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/>
              <a:t>5</a:t>
            </a:r>
            <a:r>
              <a:rPr lang="es-ES" sz="2400" dirty="0" smtClean="0"/>
              <a:t>º </a:t>
            </a:r>
            <a:r>
              <a:rPr lang="es-ES" sz="2400" dirty="0" smtClean="0"/>
              <a:t>Actualizar la Ley 18.216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>DELITOS TRIBUTARIOS: </a:t>
            </a:r>
            <a:br>
              <a:rPr lang="es-ES" sz="4000" b="1" dirty="0" smtClean="0"/>
            </a:br>
            <a:r>
              <a:rPr lang="es-ES" sz="4000" b="1" dirty="0" smtClean="0"/>
              <a:t>CASOS  ACTUALES Y PROPUESTAS DE REFORMAS</a:t>
            </a:r>
            <a:br>
              <a:rPr lang="es-ES" sz="4000" b="1" dirty="0" smtClean="0"/>
            </a:br>
            <a:endParaRPr lang="es-E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2088232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Gonzalo Polanco Z. </a:t>
            </a:r>
          </a:p>
          <a:p>
            <a:r>
              <a:rPr lang="es-ES" sz="2800" b="1" dirty="0" smtClean="0"/>
              <a:t>Abogado</a:t>
            </a:r>
          </a:p>
          <a:p>
            <a:r>
              <a:rPr lang="es-ES" sz="2800" b="1" dirty="0" smtClean="0"/>
              <a:t>Director Ejecutivo Centro de Estudios Tributarios  Universidad de Chile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272604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b="1" dirty="0" smtClean="0"/>
              <a:t> Un caso histórico de delitos tributarios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 smtClean="0"/>
              <a:t> Casos actuales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 smtClean="0"/>
              <a:t> Propuestas de reformas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 smtClean="0"/>
              <a:t> Reflexiones finales </a:t>
            </a:r>
            <a:endParaRPr lang="es-ES" sz="28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36712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LO QUE VEREMOS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UN CASO HISTORICO: LOZAPENCO 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62880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12.04.1990 quedó al descubierto el fraude tributario más grande que ha conocido el país: US$ 46.000.000.- </a:t>
            </a:r>
          </a:p>
          <a:p>
            <a:endParaRPr lang="es-ES" sz="2400" dirty="0" smtClean="0"/>
          </a:p>
          <a:p>
            <a:r>
              <a:rPr lang="es-ES" sz="2400" dirty="0" smtClean="0"/>
              <a:t>¿Cómo? </a:t>
            </a:r>
          </a:p>
          <a:p>
            <a:endParaRPr lang="es-ES" sz="2400" dirty="0" smtClean="0"/>
          </a:p>
          <a:p>
            <a:r>
              <a:rPr lang="es-ES" sz="2400" dirty="0" smtClean="0"/>
              <a:t>Desde 1987 Agrícola y Forestal Penco comenzó a exportar a los EE.UU palos de escoba a 50 centavos cada uno. Sin embargo la autoridad de los EE.UU declaró que los palos ingresaban a un valor de 20 centavos. 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UN CASO HISTORICO: LOZAPENCO </a:t>
            </a:r>
            <a:endParaRPr lang="es-ES" sz="2800" b="1" dirty="0"/>
          </a:p>
        </p:txBody>
      </p:sp>
      <p:pic>
        <p:nvPicPr>
          <p:cNvPr id="24578" name="Picture 2" descr="http://www.conmishijos.com/pictures/posts/16000/16001-4-barco-y-pe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2776"/>
            <a:ext cx="2160240" cy="1406252"/>
          </a:xfrm>
          <a:prstGeom prst="rect">
            <a:avLst/>
          </a:prstGeom>
          <a:noFill/>
        </p:spPr>
      </p:pic>
      <p:pic>
        <p:nvPicPr>
          <p:cNvPr id="24580" name="Picture 4" descr="http://fc09.deviantart.net/fs70/f/2011/016/5/0/huaso_chileno_by_nannel-d37d5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20888"/>
            <a:ext cx="2016224" cy="2664296"/>
          </a:xfrm>
          <a:prstGeom prst="rect">
            <a:avLst/>
          </a:prstGeom>
          <a:noFill/>
        </p:spPr>
      </p:pic>
      <p:cxnSp>
        <p:nvCxnSpPr>
          <p:cNvPr id="8" name="7 Conector recto"/>
          <p:cNvCxnSpPr/>
          <p:nvPr/>
        </p:nvCxnSpPr>
        <p:spPr>
          <a:xfrm flipV="1">
            <a:off x="1043608" y="206084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1043608" y="2060848"/>
            <a:ext cx="2088232" cy="0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2" name="Picture 6" descr="http://www.ecured.cu/images/f/fb/Tios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996952"/>
            <a:ext cx="1905000" cy="2088232"/>
          </a:xfrm>
          <a:prstGeom prst="rect">
            <a:avLst/>
          </a:prstGeom>
          <a:noFill/>
        </p:spPr>
      </p:pic>
      <p:cxnSp>
        <p:nvCxnSpPr>
          <p:cNvPr id="13" name="12 Conector recto"/>
          <p:cNvCxnSpPr/>
          <p:nvPr/>
        </p:nvCxnSpPr>
        <p:spPr>
          <a:xfrm>
            <a:off x="5580112" y="198884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7236296" y="19888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187624" y="141277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50 centavos </a:t>
            </a:r>
            <a:endParaRPr lang="es-CL" sz="2000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2123728" y="4581128"/>
            <a:ext cx="1080120" cy="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4" name="Picture 8" descr="http://www.radioredgeminis.cl/wp-content/uploads/2013/05/SII-AUTORIZO-LA-DEVOLUCI%C3%93N-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077072"/>
            <a:ext cx="2448272" cy="1174702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5724128" y="141277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sz="2000" dirty="0" smtClean="0"/>
              <a:t>20 centavos</a:t>
            </a:r>
            <a:endParaRPr lang="es-CL" sz="2000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2123728" y="50131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UN CASO HISTORICO: LOZAPENCO </a:t>
            </a:r>
            <a:endParaRPr lang="es-ES" sz="2800" b="1" dirty="0"/>
          </a:p>
        </p:txBody>
      </p:sp>
      <p:pic>
        <p:nvPicPr>
          <p:cNvPr id="8194" name="Picture 2" descr="http://static.diario.latercera.com/201008/1024803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832"/>
            <a:ext cx="1726307" cy="3672408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611560" y="1268761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Consecuencias: </a:t>
            </a:r>
          </a:p>
          <a:p>
            <a:endParaRPr lang="es-ES" sz="2400" dirty="0" smtClean="0"/>
          </a:p>
          <a:p>
            <a:r>
              <a:rPr lang="es-ES" sz="2400" dirty="0" smtClean="0"/>
              <a:t>En julio 1994 se dictan dos sentencias: una de 4 años por fraude al fisco y 7 años por delito tributario (evasión)</a:t>
            </a:r>
          </a:p>
          <a:p>
            <a:endParaRPr lang="es-ES" sz="2400" dirty="0" smtClean="0"/>
          </a:p>
          <a:p>
            <a:r>
              <a:rPr lang="es-ES" sz="2400" dirty="0" smtClean="0"/>
              <a:t>Feliciano Palma fue detenido nuevamente por fraude mientras hacía uso de beneficios. Fue liberado por la ley del jubileo el 2001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Lozapenco</a:t>
            </a:r>
            <a:r>
              <a:rPr lang="es-ES" sz="2400" dirty="0" smtClean="0"/>
              <a:t> quebró dejando a 1600 personas desempleadas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CASO ACTUAL 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628801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En diciembre de 2012 llega una denuncia al SII indicando el sistema que el fiscalizador Iván </a:t>
            </a:r>
            <a:r>
              <a:rPr lang="es-ES" sz="2400" dirty="0" err="1" smtClean="0"/>
              <a:t>Alvarez</a:t>
            </a:r>
            <a:r>
              <a:rPr lang="es-ES" sz="2400" dirty="0" smtClean="0"/>
              <a:t> usaba para obtener devoluciones de impuestos para cliente que son reclutados por Sergio Díaz Córdova. </a:t>
            </a:r>
          </a:p>
          <a:p>
            <a:endParaRPr lang="es-ES" sz="2400" dirty="0" smtClean="0"/>
          </a:p>
          <a:p>
            <a:r>
              <a:rPr lang="es-ES" sz="2400" dirty="0" smtClean="0"/>
              <a:t>14.08.2013 SII presenta una denuncia en contra de </a:t>
            </a:r>
            <a:r>
              <a:rPr lang="es-ES" sz="2400" dirty="0" err="1" smtClean="0"/>
              <a:t>Alvarez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En los interrogatorios aparece mencionado el martillero Jorge Valdivia, quien habría sido uno de los clientes de </a:t>
            </a:r>
            <a:r>
              <a:rPr lang="es-ES" sz="2400" dirty="0" err="1" smtClean="0"/>
              <a:t>Alvarez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 smtClean="0"/>
              <a:t>04.07.2014 Jorge Valdivia decide declarar ante la fiscalía e involucra a Hugo Bravo.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DELITOS INVESTIGADOS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628801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29.07.2014 SII denuncia a Hugo Bravo</a:t>
            </a:r>
          </a:p>
          <a:p>
            <a:endParaRPr lang="es-ES" sz="2400" dirty="0" smtClean="0"/>
          </a:p>
          <a:p>
            <a:r>
              <a:rPr lang="es-ES" sz="2400" dirty="0" smtClean="0"/>
              <a:t>Y el resto es historia conocida ….</a:t>
            </a:r>
            <a:r>
              <a:rPr lang="es-CL" sz="2400" dirty="0" smtClean="0"/>
              <a:t> Se investiga la existencia de aumento de gastos a través de boletas ideológicamente falsas; financiamiento irregular de campañas, contratos forward antedatados, etc. </a:t>
            </a:r>
          </a:p>
          <a:p>
            <a:endParaRPr lang="es-ES" sz="2400" dirty="0" smtClean="0"/>
          </a:p>
          <a:p>
            <a:r>
              <a:rPr lang="es-ES" sz="2400" dirty="0" smtClean="0"/>
              <a:t>Y obviamente… se exige aumento de las sanciones…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DELITOS INVESTIGADOS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628801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4º… Las declaraciones maliciosamente incompletas o falsas que puedan inducir a la liquidación de un impuesto inferior al que corresponda… </a:t>
            </a:r>
            <a:r>
              <a:rPr lang="es-ES_tradnl" sz="2400" b="1" dirty="0" smtClean="0"/>
              <a:t>o el empleo de otros procedimientos dolosos encaminados a ocultar o desfigurar el verdadero monto de las operaciones realizadas o a burlar el impuesto</a:t>
            </a:r>
            <a:r>
              <a:rPr lang="es-ES_tradnl" sz="2400" dirty="0" smtClean="0"/>
              <a:t>, con multa del cincuenta por ciento al trescientos por ciento  del valor del tributo eludido y con presidio menor en sus grados medio a máximo (541 días a 5 años)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DELITOS INVESTIGADOS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1628801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4º… Las declaraciones maliciosamente incompletas o falsas que puedan inducir a la liquidación de un impuesto inferior al que corresponda… </a:t>
            </a:r>
            <a:r>
              <a:rPr lang="es-ES_tradnl" sz="2400" b="1" dirty="0" smtClean="0"/>
              <a:t>o el empleo de otros procedimientos dolosos encaminados a ocultar o desfigurar el verdadero monto de las operaciones realizadas o a burlar el impuesto</a:t>
            </a:r>
            <a:r>
              <a:rPr lang="es-ES_tradnl" sz="2400" dirty="0" smtClean="0"/>
              <a:t>, con multa del cincuenta por ciento al trescientos por ciento  del valor del tributo eludido y con presidio menor en sus grados medio a máximo (541 días a 5 años)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853</Words>
  <Application>Microsoft Macintosh PowerPoint</Application>
  <PresentationFormat>Presentación en pantalla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DELITOS TRIBUTARIOS:  CASOS  ACTUALES Y PROPUESTAS DE REFORMAS </vt:lpstr>
      <vt:lpstr>LO QUE VEREMOS</vt:lpstr>
      <vt:lpstr>UN CASO HISTORICO: LOZAPENCO </vt:lpstr>
      <vt:lpstr>UN CASO HISTORICO: LOZAPENCO </vt:lpstr>
      <vt:lpstr>UN CASO HISTORICO: LOZAPENCO </vt:lpstr>
      <vt:lpstr>CASO ACTUAL </vt:lpstr>
      <vt:lpstr>DELITOS INVESTIGADOS</vt:lpstr>
      <vt:lpstr>DELITOS INVESTIGADOS</vt:lpstr>
      <vt:lpstr>DELITOS INVESTIGADOS</vt:lpstr>
      <vt:lpstr>DELITOS INVESTIGADOS</vt:lpstr>
      <vt:lpstr>DELITOS INVESTIGADOS</vt:lpstr>
      <vt:lpstr>¿SON MUY BAJAS LAS PENAS?</vt:lpstr>
      <vt:lpstr>PROPUESTAS</vt:lpstr>
      <vt:lpstr>DELITOS TRIBUTARIOS:  CASOS  ACTUALES Y PROPUESTAS DE REFORMAS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Alejandra-Ubilla</dc:creator>
  <cp:lastModifiedBy>Gonzalo Polanco</cp:lastModifiedBy>
  <cp:revision>32</cp:revision>
  <dcterms:created xsi:type="dcterms:W3CDTF">2014-05-13T16:38:43Z</dcterms:created>
  <dcterms:modified xsi:type="dcterms:W3CDTF">2015-03-31T02:29:51Z</dcterms:modified>
</cp:coreProperties>
</file>